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8462-3E8E-41E8-8C97-40B45D7353FE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10B9-9026-436C-B948-559860091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8462-3E8E-41E8-8C97-40B45D7353FE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10B9-9026-436C-B948-559860091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8462-3E8E-41E8-8C97-40B45D7353FE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10B9-9026-436C-B948-559860091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8462-3E8E-41E8-8C97-40B45D7353FE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10B9-9026-436C-B948-559860091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8462-3E8E-41E8-8C97-40B45D7353FE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10B9-9026-436C-B948-559860091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8462-3E8E-41E8-8C97-40B45D7353FE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10B9-9026-436C-B948-559860091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8462-3E8E-41E8-8C97-40B45D7353FE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10B9-9026-436C-B948-559860091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8462-3E8E-41E8-8C97-40B45D7353FE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10B9-9026-436C-B948-559860091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8462-3E8E-41E8-8C97-40B45D7353FE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10B9-9026-436C-B948-559860091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8462-3E8E-41E8-8C97-40B45D7353FE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10B9-9026-436C-B948-559860091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8462-3E8E-41E8-8C97-40B45D7353FE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10B9-9026-436C-B948-559860091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78462-3E8E-41E8-8C97-40B45D7353FE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210B9-9026-436C-B948-5598600910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06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077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WHO or WHOM?   </a:t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en-US" sz="3600" smtClean="0">
                <a:solidFill>
                  <a:schemeClr val="tx1"/>
                </a:solidFill>
              </a:rPr>
              <a:t>How do you decide?</a:t>
            </a:r>
          </a:p>
        </p:txBody>
      </p:sp>
      <p:pic>
        <p:nvPicPr>
          <p:cNvPr id="16387" name="Picture 2072" descr="Yellow_dog_thinks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3810000"/>
            <a:ext cx="12065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2074"/>
          <p:cNvSpPr txBox="1">
            <a:spLocks noChangeArrowheads="1"/>
          </p:cNvSpPr>
          <p:nvPr/>
        </p:nvSpPr>
        <p:spPr bwMode="auto">
          <a:xfrm>
            <a:off x="914400" y="1981200"/>
            <a:ext cx="6934200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300" b="1">
                <a:solidFill>
                  <a:schemeClr val="accent2"/>
                </a:solidFill>
              </a:rPr>
              <a:t>STRATEGY:  Use the Him/He Test</a:t>
            </a:r>
          </a:p>
        </p:txBody>
      </p:sp>
      <p:sp>
        <p:nvSpPr>
          <p:cNvPr id="45083" name="Text Box 2075"/>
          <p:cNvSpPr txBox="1">
            <a:spLocks noChangeArrowheads="1"/>
          </p:cNvSpPr>
          <p:nvPr/>
        </p:nvSpPr>
        <p:spPr bwMode="auto">
          <a:xfrm>
            <a:off x="1143000" y="2819400"/>
            <a:ext cx="64008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US" dirty="0"/>
              <a:t>Re-order the part of the sentence 	containing </a:t>
            </a:r>
            <a:r>
              <a:rPr lang="en-US" b="1" i="1" dirty="0">
                <a:solidFill>
                  <a:srgbClr val="CC0000"/>
                </a:solidFill>
              </a:rPr>
              <a:t>who</a:t>
            </a:r>
            <a:r>
              <a:rPr lang="en-US" dirty="0"/>
              <a:t> or </a:t>
            </a:r>
            <a:r>
              <a:rPr lang="en-US" b="1" i="1" dirty="0">
                <a:solidFill>
                  <a:srgbClr val="CC0000"/>
                </a:solidFill>
              </a:rPr>
              <a:t>whom</a:t>
            </a:r>
            <a:r>
              <a:rPr lang="en-US" b="1" i="1" dirty="0"/>
              <a:t>.</a:t>
            </a:r>
            <a:r>
              <a:rPr lang="en-US" dirty="0"/>
              <a:t> 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US" dirty="0"/>
              <a:t>Rephrase with </a:t>
            </a:r>
            <a:r>
              <a:rPr lang="en-US" b="1" i="1" dirty="0">
                <a:solidFill>
                  <a:srgbClr val="CC0000"/>
                </a:solidFill>
              </a:rPr>
              <a:t>he</a:t>
            </a:r>
            <a:r>
              <a:rPr lang="en-US" dirty="0"/>
              <a:t> or </a:t>
            </a:r>
            <a:r>
              <a:rPr lang="en-US" b="1" i="1" dirty="0">
                <a:solidFill>
                  <a:srgbClr val="CC0000"/>
                </a:solidFill>
              </a:rPr>
              <a:t>him</a:t>
            </a:r>
            <a:r>
              <a:rPr lang="en-US" b="1" i="1" dirty="0"/>
              <a:t>.  </a:t>
            </a:r>
            <a:endParaRPr lang="en-US" b="1" i="1" dirty="0" smtClean="0"/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endParaRPr lang="en-US" sz="2000" b="1" i="1" dirty="0"/>
          </a:p>
          <a:p>
            <a:pPr marL="457200" indent="-457200" algn="ctr">
              <a:spcBef>
                <a:spcPct val="50000"/>
              </a:spcBef>
            </a:pPr>
            <a:r>
              <a:rPr lang="en-US" sz="2000" b="1" i="1" dirty="0" smtClean="0"/>
              <a:t>WHO = HE</a:t>
            </a:r>
          </a:p>
          <a:p>
            <a:pPr marL="457200" indent="-457200" algn="ctr">
              <a:spcBef>
                <a:spcPct val="50000"/>
              </a:spcBef>
            </a:pPr>
            <a:r>
              <a:rPr lang="en-US" sz="2000" b="1" i="1" dirty="0" smtClean="0"/>
              <a:t>WHOM = HIM</a:t>
            </a:r>
            <a:endParaRPr lang="en-US" sz="2000" b="1" i="1" dirty="0"/>
          </a:p>
        </p:txBody>
      </p:sp>
      <p:sp>
        <p:nvSpPr>
          <p:cNvPr id="45084" name="Text Box 2076"/>
          <p:cNvSpPr txBox="1">
            <a:spLocks noChangeArrowheads="1"/>
          </p:cNvSpPr>
          <p:nvPr/>
        </p:nvSpPr>
        <p:spPr bwMode="auto">
          <a:xfrm>
            <a:off x="1143000" y="5105400"/>
            <a:ext cx="6096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Where </a:t>
            </a:r>
            <a:r>
              <a:rPr lang="en-US" b="1" i="1">
                <a:solidFill>
                  <a:srgbClr val="CC0000"/>
                </a:solidFill>
              </a:rPr>
              <a:t>him</a:t>
            </a:r>
            <a:r>
              <a:rPr lang="en-US">
                <a:solidFill>
                  <a:schemeClr val="accent2"/>
                </a:solidFill>
              </a:rPr>
              <a:t> is the proper choice, then </a:t>
            </a:r>
            <a:r>
              <a:rPr lang="en-US" b="1" i="1">
                <a:solidFill>
                  <a:srgbClr val="CC0000"/>
                </a:solidFill>
              </a:rPr>
              <a:t>whom</a:t>
            </a:r>
            <a:r>
              <a:rPr lang="en-US" b="1" i="1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</a:rPr>
              <a:t>would also be correct.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83" grpId="0" autoUpdateAnimBg="0"/>
      <p:bldP spid="4508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026"/>
          <p:cNvSpPr txBox="1">
            <a:spLocks noChangeArrowheads="1"/>
          </p:cNvSpPr>
          <p:nvPr/>
        </p:nvSpPr>
        <p:spPr bwMode="auto">
          <a:xfrm>
            <a:off x="990600" y="1676400"/>
            <a:ext cx="6781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I wonder </a:t>
            </a:r>
            <a:r>
              <a:rPr lang="en-US" sz="3600" b="1">
                <a:solidFill>
                  <a:srgbClr val="CC0000"/>
                </a:solidFill>
              </a:rPr>
              <a:t>who/whom</a:t>
            </a:r>
            <a:r>
              <a:rPr lang="en-US" sz="3600"/>
              <a:t> he bribed to get this position.</a:t>
            </a:r>
          </a:p>
        </p:txBody>
      </p:sp>
      <p:sp>
        <p:nvSpPr>
          <p:cNvPr id="53251" name="Text Box 1027"/>
          <p:cNvSpPr txBox="1">
            <a:spLocks noChangeArrowheads="1"/>
          </p:cNvSpPr>
          <p:nvPr/>
        </p:nvSpPr>
        <p:spPr bwMode="auto">
          <a:xfrm>
            <a:off x="1828800" y="3276600"/>
            <a:ext cx="6324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i="1"/>
              <a:t>To get this position, he bribed </a:t>
            </a:r>
            <a:r>
              <a:rPr lang="en-US" sz="3000" b="1" i="1">
                <a:solidFill>
                  <a:srgbClr val="CC0000"/>
                </a:solidFill>
              </a:rPr>
              <a:t>him</a:t>
            </a:r>
            <a:r>
              <a:rPr lang="en-US" sz="3000" b="1" i="1"/>
              <a:t>.</a:t>
            </a:r>
            <a:endParaRPr lang="en-US" sz="3000" i="1"/>
          </a:p>
        </p:txBody>
      </p:sp>
      <p:pic>
        <p:nvPicPr>
          <p:cNvPr id="17412" name="Picture 1028" descr="BD0503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572000"/>
            <a:ext cx="1017588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102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Sample Problem</a:t>
            </a:r>
            <a:br>
              <a:rPr lang="en-US" smtClean="0"/>
            </a:br>
            <a:endParaRPr lang="en-US" smtClean="0"/>
          </a:p>
        </p:txBody>
      </p:sp>
      <p:sp>
        <p:nvSpPr>
          <p:cNvPr id="53254" name="Text Box 1030"/>
          <p:cNvSpPr txBox="1">
            <a:spLocks noChangeArrowheads="1"/>
          </p:cNvSpPr>
          <p:nvPr/>
        </p:nvSpPr>
        <p:spPr bwMode="auto">
          <a:xfrm>
            <a:off x="1143000" y="4572000"/>
            <a:ext cx="548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Correct Choice:</a:t>
            </a:r>
            <a:r>
              <a:rPr lang="en-US"/>
              <a:t>  </a:t>
            </a:r>
            <a:r>
              <a:rPr lang="en-US" b="1">
                <a:solidFill>
                  <a:srgbClr val="CC0000"/>
                </a:solidFill>
              </a:rPr>
              <a:t>Whom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utoUpdateAnimBg="0"/>
      <p:bldP spid="5325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There, </a:t>
            </a:r>
            <a:r>
              <a:rPr lang="en-US" dirty="0" smtClean="0"/>
              <a:t>Their</a:t>
            </a:r>
            <a:r>
              <a:rPr lang="en-US" dirty="0" smtClean="0"/>
              <a:t>, and </a:t>
            </a:r>
            <a:r>
              <a:rPr lang="en-US" dirty="0" smtClean="0"/>
              <a:t>They’re</a:t>
            </a:r>
            <a:endParaRPr lang="en-US" dirty="0" smtClean="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057400" y="2362200"/>
            <a:ext cx="533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09600" y="3048000"/>
            <a:ext cx="73152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 dirty="0">
                <a:solidFill>
                  <a:srgbClr val="009999"/>
                </a:solidFill>
              </a:rPr>
              <a:t>Their </a:t>
            </a:r>
            <a:r>
              <a:rPr lang="en-US" u="sng" dirty="0"/>
              <a:t>= </a:t>
            </a:r>
            <a:r>
              <a:rPr lang="en-US" u="sng" dirty="0" smtClean="0"/>
              <a:t>Possession</a:t>
            </a:r>
            <a:endParaRPr lang="en-US" u="sng" dirty="0"/>
          </a:p>
          <a:p>
            <a:pPr>
              <a:spcBef>
                <a:spcPct val="50000"/>
              </a:spcBef>
            </a:pPr>
            <a:r>
              <a:rPr lang="en-US" dirty="0" smtClean="0"/>
              <a:t> My friends really enjoy playing with </a:t>
            </a:r>
            <a:r>
              <a:rPr lang="en-US" b="1" u="sng" dirty="0" smtClean="0"/>
              <a:t>their</a:t>
            </a:r>
            <a:r>
              <a:rPr lang="en-US" dirty="0" smtClean="0"/>
              <a:t> iPods.</a:t>
            </a:r>
            <a:endParaRPr lang="en-US" dirty="0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09600" y="3886200"/>
            <a:ext cx="5257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 dirty="0">
                <a:solidFill>
                  <a:srgbClr val="990099"/>
                </a:solidFill>
              </a:rPr>
              <a:t>They’re</a:t>
            </a:r>
            <a:r>
              <a:rPr lang="en-US" u="sng" dirty="0"/>
              <a:t> = </a:t>
            </a:r>
            <a:r>
              <a:rPr lang="en-US" i="1" u="sng" dirty="0"/>
              <a:t>They </a:t>
            </a:r>
            <a:r>
              <a:rPr lang="en-US" i="1" u="sng" dirty="0" smtClean="0"/>
              <a:t>are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I really enjoy going to concerts, bands are so much better when </a:t>
            </a:r>
            <a:r>
              <a:rPr lang="en-US" b="1" u="sng" dirty="0" smtClean="0"/>
              <a:t>they’re</a:t>
            </a:r>
            <a:r>
              <a:rPr lang="en-US" dirty="0" smtClean="0"/>
              <a:t> playing must live.</a:t>
            </a:r>
          </a:p>
          <a:p>
            <a:pPr>
              <a:spcBef>
                <a:spcPct val="50000"/>
              </a:spcBef>
            </a:pPr>
            <a:endParaRPr lang="en-US" b="1" i="1" u="sng" dirty="0">
              <a:solidFill>
                <a:srgbClr val="990099"/>
              </a:solidFill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85800" y="1828800"/>
            <a:ext cx="61722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 dirty="0">
                <a:solidFill>
                  <a:srgbClr val="CC0000"/>
                </a:solidFill>
              </a:rPr>
              <a:t>There </a:t>
            </a:r>
            <a:r>
              <a:rPr lang="en-US" u="sng" dirty="0"/>
              <a:t>= </a:t>
            </a:r>
            <a:r>
              <a:rPr lang="en-US" u="sng" dirty="0" smtClean="0"/>
              <a:t>Location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My boyfriend and I always get into fights, but a month has passed, and </a:t>
            </a:r>
            <a:r>
              <a:rPr lang="en-US" b="1" u="sng" dirty="0" smtClean="0"/>
              <a:t>there</a:t>
            </a:r>
            <a:r>
              <a:rPr lang="en-US" dirty="0" smtClean="0"/>
              <a:t> hasn’t been any problems.</a:t>
            </a:r>
            <a:endParaRPr lang="en-US" dirty="0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609600" y="5029200"/>
            <a:ext cx="6019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Substitute </a:t>
            </a:r>
            <a:r>
              <a:rPr lang="en-US" dirty="0"/>
              <a:t>“</a:t>
            </a:r>
            <a:r>
              <a:rPr lang="en-US" b="1" dirty="0">
                <a:solidFill>
                  <a:srgbClr val="990099"/>
                </a:solidFill>
              </a:rPr>
              <a:t>They are</a:t>
            </a:r>
            <a:r>
              <a:rPr lang="en-US" dirty="0"/>
              <a:t>” in the sentence and see if it makes sense.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and Passed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Past – </a:t>
            </a:r>
            <a:r>
              <a:rPr lang="en-US" dirty="0" smtClean="0"/>
              <a:t>Indicates something that happened previously. A previous time.</a:t>
            </a:r>
            <a:endParaRPr lang="en-US" dirty="0"/>
          </a:p>
          <a:p>
            <a:r>
              <a:rPr lang="en-US" dirty="0" smtClean="0"/>
              <a:t>I often think about elementary school and how I used to act in the </a:t>
            </a:r>
            <a:r>
              <a:rPr lang="en-US" b="1" dirty="0" smtClean="0"/>
              <a:t>past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Passed – </a:t>
            </a:r>
            <a:r>
              <a:rPr lang="en-US" dirty="0" smtClean="0"/>
              <a:t>Is the past tense of the verb –to pass.</a:t>
            </a:r>
          </a:p>
          <a:p>
            <a:r>
              <a:rPr lang="en-US" dirty="0" smtClean="0"/>
              <a:t>We </a:t>
            </a:r>
            <a:r>
              <a:rPr lang="en-US" b="1" dirty="0" smtClean="0"/>
              <a:t>passed</a:t>
            </a:r>
            <a:r>
              <a:rPr lang="en-US" dirty="0" smtClean="0"/>
              <a:t> the exit five miles ago.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Its and It’s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	Its – </a:t>
            </a:r>
            <a:r>
              <a:rPr lang="en-US" dirty="0" smtClean="0"/>
              <a:t>Is a possessive pronoun meaning belonging to it.</a:t>
            </a:r>
          </a:p>
          <a:p>
            <a:r>
              <a:rPr lang="en-US" dirty="0" smtClean="0"/>
              <a:t>A community is only as strong as </a:t>
            </a:r>
            <a:r>
              <a:rPr lang="en-US" b="1" dirty="0" smtClean="0"/>
              <a:t>its</a:t>
            </a:r>
            <a:r>
              <a:rPr lang="en-US" dirty="0" smtClean="0"/>
              <a:t> people.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b="1" dirty="0" smtClean="0"/>
              <a:t>It’s – </a:t>
            </a:r>
            <a:r>
              <a:rPr lang="en-US" dirty="0" smtClean="0"/>
              <a:t>A contraction for it is or it has. Check your work by spelling out “it is” in the sentence to see if it makes sense.</a:t>
            </a:r>
          </a:p>
          <a:p>
            <a:r>
              <a:rPr lang="en-US" dirty="0" smtClean="0"/>
              <a:t>Unfortunately, it’s the actions of one person who ruin the party </a:t>
            </a:r>
            <a:r>
              <a:rPr lang="en-US" smtClean="0"/>
              <a:t>for everyone.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143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WHO or WHOM?    How do you decide?</vt:lpstr>
      <vt:lpstr>Sample Problem </vt:lpstr>
      <vt:lpstr>There, Their, and They’re</vt:lpstr>
      <vt:lpstr>Past and Passed</vt:lpstr>
      <vt:lpstr>Its and It’s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or WHOM?    How do you decide?</dc:title>
  <dc:creator>Angela</dc:creator>
  <cp:lastModifiedBy>Angela</cp:lastModifiedBy>
  <cp:revision>4</cp:revision>
  <dcterms:created xsi:type="dcterms:W3CDTF">2010-11-02T01:48:23Z</dcterms:created>
  <dcterms:modified xsi:type="dcterms:W3CDTF">2010-11-02T02:18:33Z</dcterms:modified>
</cp:coreProperties>
</file>